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57" r:id="rId11"/>
    <p:sldId id="267" r:id="rId12"/>
    <p:sldId id="268" r:id="rId13"/>
    <p:sldId id="27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F5FA4-6CAC-134D-85E4-587530C6E68A}" type="datetimeFigureOut">
              <a:rPr lang="it-IT" smtClean="0"/>
              <a:t>26/06/24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323E-376B-9D45-ACC5-28E2BC0842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08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323E-376B-9D45-ACC5-28E2BC0842A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96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323E-376B-9D45-ACC5-28E2BC0842A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76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9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2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5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4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1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6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ergency-live.com/no/it/hilser-e-sicurezza/cose-la-leucemia-mielomonocitica-cronica-cmm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F4105B-7061-10E5-56C8-AC36D3DEA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552" y="1371599"/>
            <a:ext cx="5144248" cy="2360429"/>
          </a:xfrm>
        </p:spPr>
        <p:txBody>
          <a:bodyPr>
            <a:normAutofit/>
          </a:bodyPr>
          <a:lstStyle/>
          <a:p>
            <a:r>
              <a:rPr lang="it-IT" sz="3300" dirty="0">
                <a:solidFill>
                  <a:schemeClr val="bg2"/>
                </a:solidFill>
                <a:latin typeface="Helvetica" pitchFamily="2" charset="0"/>
              </a:rPr>
              <a:t>Classificazione di globuli bianchi</a:t>
            </a:r>
            <a:br>
              <a:rPr lang="it-IT" sz="3300" dirty="0">
                <a:solidFill>
                  <a:schemeClr val="bg2"/>
                </a:solidFill>
                <a:latin typeface="Helvetica" pitchFamily="2" charset="0"/>
              </a:rPr>
            </a:br>
            <a:r>
              <a:rPr lang="it-IT" sz="3300" dirty="0">
                <a:solidFill>
                  <a:schemeClr val="bg2"/>
                </a:solidFill>
                <a:latin typeface="Helvetica" pitchFamily="2" charset="0"/>
              </a:rPr>
              <a:t>con tecniche di machine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4AA6F2-FFBC-45BB-65B3-001EC587F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5410200" cy="137160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Tommaso Mingrone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BA7A0-CBC5-CCBE-9857-87500F630A6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6743697" y="1409702"/>
            <a:ext cx="6858000" cy="4038597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C51A07B-C385-2937-345A-F0FB94A373CB}"/>
              </a:ext>
            </a:extLst>
          </p:cNvPr>
          <p:cNvCxnSpPr>
            <a:cxnSpLocks/>
          </p:cNvCxnSpPr>
          <p:nvPr/>
        </p:nvCxnSpPr>
        <p:spPr>
          <a:xfrm>
            <a:off x="8153399" y="-1"/>
            <a:ext cx="0" cy="6858001"/>
          </a:xfrm>
          <a:prstGeom prst="line">
            <a:avLst/>
          </a:prstGeom>
          <a:ln w="57150">
            <a:solidFill>
              <a:srgbClr val="497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1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C836CD-47B2-4287-AE51-D866B869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50CAC8-10E2-4E31-9995-4EF17051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06" y="0"/>
            <a:ext cx="5426844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magine 26" descr="Immagine che contiene testo, schermata, fiore, Policromia&#10;&#10;Descrizione generata automaticamente">
            <a:extLst>
              <a:ext uri="{FF2B5EF4-FFF2-40B4-BE49-F238E27FC236}">
                <a16:creationId xmlns:a16="http://schemas.microsoft.com/office/drawing/2014/main" id="{74DCE1CE-6825-19E3-CA64-98FD71EE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9" y="1427956"/>
            <a:ext cx="4005594" cy="491648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9" name="Immagine 38" descr="Immagine che contiene modello, schermata, tessuto&#10;&#10;Descrizione generata automaticamente">
            <a:extLst>
              <a:ext uri="{FF2B5EF4-FFF2-40B4-BE49-F238E27FC236}">
                <a16:creationId xmlns:a16="http://schemas.microsoft.com/office/drawing/2014/main" id="{F3113D61-AE0B-00F4-FFAD-A10E13E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35" y="1427956"/>
            <a:ext cx="5808668" cy="49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itolo 1">
            <a:extLst>
              <a:ext uri="{FF2B5EF4-FFF2-40B4-BE49-F238E27FC236}">
                <a16:creationId xmlns:a16="http://schemas.microsoft.com/office/drawing/2014/main" id="{5CCBDCA5-4E62-EA48-8565-E64986B0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2126" y="-400052"/>
            <a:ext cx="9870084" cy="1571626"/>
          </a:xfrm>
          <a:noFill/>
        </p:spPr>
        <p:txBody>
          <a:bodyPr/>
          <a:lstStyle/>
          <a:p>
            <a:pPr algn="ctr"/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map</a:t>
            </a:r>
            <a:endParaRPr lang="it-IT" dirty="0">
              <a:solidFill>
                <a:schemeClr val="bg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6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4F2E67-1AC8-45AE-8B16-81434D98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40AD57-5782-47EA-8FCC-09298D56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33909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F5187-E38F-7DD4-A19F-3E181706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98477"/>
            <a:ext cx="3390900" cy="2295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 err="1">
                <a:solidFill>
                  <a:schemeClr val="bg2"/>
                </a:solidFill>
                <a:latin typeface="Helvetica" pitchFamily="2" charset="0"/>
              </a:rPr>
              <a:t>Casi</a:t>
            </a:r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 di interesse</a:t>
            </a:r>
          </a:p>
        </p:txBody>
      </p:sp>
      <p:pic>
        <p:nvPicPr>
          <p:cNvPr id="12" name="Segnaposto contenuto 4" descr="Immagine che contiene schermata, aqua, Blu elettrico, Blu intenso&#10;&#10;Descrizione generata automaticamente">
            <a:extLst>
              <a:ext uri="{FF2B5EF4-FFF2-40B4-BE49-F238E27FC236}">
                <a16:creationId xmlns:a16="http://schemas.microsoft.com/office/drawing/2014/main" id="{E1EC6384-F53C-FC81-C70E-B494B316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18"/>
          <a:stretch/>
        </p:blipFill>
        <p:spPr>
          <a:xfrm>
            <a:off x="4258624" y="759072"/>
            <a:ext cx="2068809" cy="2498189"/>
          </a:xfrm>
          <a:prstGeom prst="rect">
            <a:avLst/>
          </a:prstGeom>
        </p:spPr>
      </p:pic>
      <p:pic>
        <p:nvPicPr>
          <p:cNvPr id="13" name="Immagine 12" descr="Immagine che contiene testo, schermata, aqua, Blu elettrico&#10;&#10;Descrizione generata automaticamente">
            <a:extLst>
              <a:ext uri="{FF2B5EF4-FFF2-40B4-BE49-F238E27FC236}">
                <a16:creationId xmlns:a16="http://schemas.microsoft.com/office/drawing/2014/main" id="{FE1546AC-C49A-8C9A-BA06-5D024E1FF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18" r="39609"/>
          <a:stretch/>
        </p:blipFill>
        <p:spPr>
          <a:xfrm>
            <a:off x="4210485" y="3183990"/>
            <a:ext cx="2116948" cy="2498187"/>
          </a:xfrm>
          <a:prstGeom prst="rect">
            <a:avLst/>
          </a:prstGeom>
        </p:spPr>
      </p:pic>
      <p:pic>
        <p:nvPicPr>
          <p:cNvPr id="17" name="Immagine 16" descr="Immagine che contiene violetto, viola, schermata&#10;&#10;Descrizione generata automaticamente">
            <a:extLst>
              <a:ext uri="{FF2B5EF4-FFF2-40B4-BE49-F238E27FC236}">
                <a16:creationId xmlns:a16="http://schemas.microsoft.com/office/drawing/2014/main" id="{2CEABD2C-6055-1AD5-E4EB-47BB27600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44" r="18775"/>
          <a:stretch/>
        </p:blipFill>
        <p:spPr>
          <a:xfrm>
            <a:off x="6749463" y="4786698"/>
            <a:ext cx="2148996" cy="1975807"/>
          </a:xfrm>
          <a:prstGeom prst="rect">
            <a:avLst/>
          </a:prstGeom>
        </p:spPr>
      </p:pic>
      <p:pic>
        <p:nvPicPr>
          <p:cNvPr id="18" name="Immagine 17" descr="Immagine che contiene violetto, viola, schermata&#10;&#10;Descrizione generata automaticamente">
            <a:extLst>
              <a:ext uri="{FF2B5EF4-FFF2-40B4-BE49-F238E27FC236}">
                <a16:creationId xmlns:a16="http://schemas.microsoft.com/office/drawing/2014/main" id="{602AAE6E-39CF-94F9-B2F1-169651F72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187"/>
          <a:stretch/>
        </p:blipFill>
        <p:spPr>
          <a:xfrm>
            <a:off x="6902556" y="2449302"/>
            <a:ext cx="1882026" cy="1975807"/>
          </a:xfrm>
          <a:prstGeom prst="rect">
            <a:avLst/>
          </a:prstGeom>
        </p:spPr>
      </p:pic>
      <p:pic>
        <p:nvPicPr>
          <p:cNvPr id="20" name="Elemento grafico 19" descr="Fusione con riempimento a tinta unita">
            <a:extLst>
              <a:ext uri="{FF2B5EF4-FFF2-40B4-BE49-F238E27FC236}">
                <a16:creationId xmlns:a16="http://schemas.microsoft.com/office/drawing/2014/main" id="{4F22F047-FFEE-4523-4B31-60885751E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5328" y="4221434"/>
            <a:ext cx="914400" cy="914400"/>
          </a:xfrm>
          <a:prstGeom prst="rect">
            <a:avLst/>
          </a:prstGeom>
        </p:spPr>
      </p:pic>
      <p:pic>
        <p:nvPicPr>
          <p:cNvPr id="22" name="Elemento grafico 21" descr="Fusione con riempimento a tinta unita">
            <a:extLst>
              <a:ext uri="{FF2B5EF4-FFF2-40B4-BE49-F238E27FC236}">
                <a16:creationId xmlns:a16="http://schemas.microsoft.com/office/drawing/2014/main" id="{DF0CEAA0-EC72-09F9-4B98-B0D92265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5328" y="1879297"/>
            <a:ext cx="914400" cy="914400"/>
          </a:xfrm>
          <a:prstGeom prst="rect">
            <a:avLst/>
          </a:prstGeom>
        </p:spPr>
      </p:pic>
      <p:pic>
        <p:nvPicPr>
          <p:cNvPr id="31" name="Elemento grafico 30" descr="Freccia linea: leggera curva con riempimento a tinta unita">
            <a:extLst>
              <a:ext uri="{FF2B5EF4-FFF2-40B4-BE49-F238E27FC236}">
                <a16:creationId xmlns:a16="http://schemas.microsoft.com/office/drawing/2014/main" id="{3A4BB887-2C9A-9A1D-83F8-BEB934B3E5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683" y="5237459"/>
            <a:ext cx="914400" cy="914400"/>
          </a:xfrm>
          <a:prstGeom prst="rect">
            <a:avLst/>
          </a:prstGeom>
        </p:spPr>
      </p:pic>
      <p:pic>
        <p:nvPicPr>
          <p:cNvPr id="32" name="Elemento grafico 31" descr="Freccia linea: leggera curva con riempimento a tinta unita">
            <a:extLst>
              <a:ext uri="{FF2B5EF4-FFF2-40B4-BE49-F238E27FC236}">
                <a16:creationId xmlns:a16="http://schemas.microsoft.com/office/drawing/2014/main" id="{5C6FF67D-0F7C-9E87-27B4-BD535424C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683" y="2837773"/>
            <a:ext cx="914400" cy="914400"/>
          </a:xfrm>
          <a:prstGeom prst="rect">
            <a:avLst/>
          </a:prstGeom>
        </p:spPr>
      </p:pic>
      <p:pic>
        <p:nvPicPr>
          <p:cNvPr id="33" name="Elemento grafico 32" descr="Freccia linea: leggera curva con riempimento a tinta unita">
            <a:extLst>
              <a:ext uri="{FF2B5EF4-FFF2-40B4-BE49-F238E27FC236}">
                <a16:creationId xmlns:a16="http://schemas.microsoft.com/office/drawing/2014/main" id="{A94119F2-617A-130D-C579-B4FCFBCB1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078683" y="821519"/>
            <a:ext cx="914400" cy="914400"/>
          </a:xfrm>
          <a:prstGeom prst="rect">
            <a:avLst/>
          </a:prstGeom>
        </p:spPr>
      </p:pic>
      <p:pic>
        <p:nvPicPr>
          <p:cNvPr id="34" name="Elemento grafico 33" descr="Freccia linea: leggera curva con riempimento a tinta unita">
            <a:extLst>
              <a:ext uri="{FF2B5EF4-FFF2-40B4-BE49-F238E27FC236}">
                <a16:creationId xmlns:a16="http://schemas.microsoft.com/office/drawing/2014/main" id="{4A022EF7-24B8-78F7-28AA-166F3D35F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078683" y="3246435"/>
            <a:ext cx="914400" cy="914400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6D71441-D2A7-DC6E-ED34-878D7439D28B}"/>
              </a:ext>
            </a:extLst>
          </p:cNvPr>
          <p:cNvSpPr/>
          <p:nvPr/>
        </p:nvSpPr>
        <p:spPr>
          <a:xfrm>
            <a:off x="9166763" y="1721214"/>
            <a:ext cx="2716839" cy="1230565"/>
          </a:xfrm>
          <a:prstGeom prst="roundRect">
            <a:avLst/>
          </a:prstGeom>
          <a:solidFill>
            <a:srgbClr val="4974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2"/>
                </a:solidFill>
                <a:latin typeface="Helvetica" pitchFamily="2" charset="0"/>
              </a:rPr>
              <a:t>A volte simili per rapporto nucleo/citoplasma e nucleo </a:t>
            </a:r>
            <a:r>
              <a:rPr lang="it-IT" sz="1600" dirty="0" err="1">
                <a:solidFill>
                  <a:schemeClr val="bg2"/>
                </a:solidFill>
                <a:latin typeface="Helvetica" pitchFamily="2" charset="0"/>
              </a:rPr>
              <a:t>monolobato</a:t>
            </a:r>
            <a:endParaRPr lang="it-IT" sz="1600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9B83DCA-C57C-C58A-7DF9-A328A762F45D}"/>
              </a:ext>
            </a:extLst>
          </p:cNvPr>
          <p:cNvSpPr/>
          <p:nvPr/>
        </p:nvSpPr>
        <p:spPr>
          <a:xfrm>
            <a:off x="9186810" y="4073984"/>
            <a:ext cx="2716839" cy="1230565"/>
          </a:xfrm>
          <a:prstGeom prst="roundRect">
            <a:avLst/>
          </a:prstGeom>
          <a:solidFill>
            <a:srgbClr val="4974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0" i="0" u="none" strike="noStrike" dirty="0">
                <a:solidFill>
                  <a:schemeClr val="bg2"/>
                </a:solidFill>
                <a:effectLst/>
                <a:latin typeface="Helvetica" pitchFamily="2" charset="0"/>
              </a:rPr>
              <a:t>Possibile confusione dovuta ad artefatti del vetrino e sezioni non ottimali per l'analisi</a:t>
            </a:r>
            <a:endParaRPr lang="it-IT" sz="1600" dirty="0">
              <a:solidFill>
                <a:schemeClr val="bg2"/>
              </a:solidFill>
              <a:latin typeface="Helvetica" pitchFamily="2" charset="0"/>
            </a:endParaRPr>
          </a:p>
        </p:txBody>
      </p:sp>
      <p:pic>
        <p:nvPicPr>
          <p:cNvPr id="9" name="Immagine 8" descr="Immagine che contiene violetto, viola&#10;&#10;Descrizione generata automaticamente">
            <a:extLst>
              <a:ext uri="{FF2B5EF4-FFF2-40B4-BE49-F238E27FC236}">
                <a16:creationId xmlns:a16="http://schemas.microsoft.com/office/drawing/2014/main" id="{A2046325-158E-2402-84CF-BD6DA92442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995" t="2559" r="21134" b="3873"/>
          <a:stretch/>
        </p:blipFill>
        <p:spPr>
          <a:xfrm>
            <a:off x="6961618" y="138701"/>
            <a:ext cx="1726542" cy="18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0FDE9A-07D8-4DD6-55AD-0A7E0F91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10" y="1905886"/>
            <a:ext cx="4345790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Si </a:t>
            </a:r>
            <a:r>
              <a:rPr lang="en-US" kern="1200" cap="all" spc="300" baseline="0" dirty="0" err="1">
                <a:solidFill>
                  <a:schemeClr val="bg2"/>
                </a:solidFill>
                <a:latin typeface="Helvetica" pitchFamily="2" charset="0"/>
              </a:rPr>
              <a:t>possono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Helvetica" pitchFamily="2" charset="0"/>
              </a:rPr>
              <a:t>generalizzarE</a:t>
            </a:r>
            <a:br>
              <a:rPr lang="en-US" dirty="0">
                <a:solidFill>
                  <a:schemeClr val="bg2"/>
                </a:solidFill>
                <a:latin typeface="Helvetica" pitchFamily="2" charset="0"/>
              </a:rPr>
            </a:br>
            <a:r>
              <a:rPr lang="en-US" dirty="0" err="1">
                <a:solidFill>
                  <a:schemeClr val="bg2"/>
                </a:solidFill>
                <a:latin typeface="Helvetica" pitchFamily="2" charset="0"/>
              </a:rPr>
              <a:t>queste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Helvetica" pitchFamily="2" charset="0"/>
              </a:rPr>
              <a:t>motivazioni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?</a:t>
            </a:r>
            <a:b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3600" kern="1200" cap="all" spc="300" baseline="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0EAE32D-171F-E5E3-D224-D46991AC9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1722120"/>
            <a:ext cx="60960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270222-7C72-451C-B922-75C4D8487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741F8AA0-4B74-8A95-7869-4F478AC4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87" y="994274"/>
            <a:ext cx="5395513" cy="48694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F9EF40-3142-7071-220A-6B2E59D3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377" y="-837314"/>
            <a:ext cx="3667246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 err="1">
                <a:solidFill>
                  <a:schemeClr val="bg2"/>
                </a:solidFill>
                <a:latin typeface="Helvetica" pitchFamily="2" charset="0"/>
              </a:rPr>
              <a:t>Conclusione</a:t>
            </a:r>
            <a:endParaRPr lang="en-US" kern="1200" cap="all" spc="300" baseline="0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C9A6A9-5862-FA2F-A263-A69ACFA5224B}"/>
              </a:ext>
            </a:extLst>
          </p:cNvPr>
          <p:cNvSpPr txBox="1"/>
          <p:nvPr/>
        </p:nvSpPr>
        <p:spPr>
          <a:xfrm>
            <a:off x="7310377" y="1660922"/>
            <a:ext cx="3667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La geometria dei dati offre informazioni che sono efficaci per comprendere il problema</a:t>
            </a: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Il modello più efficiente è CNN1. Tuttavia, è importante menzionare anche i risultati delle tecniche di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Supervised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come Random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Forest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e SVMM ad alta dimensionalità</a:t>
            </a:r>
          </a:p>
        </p:txBody>
      </p:sp>
    </p:spTree>
    <p:extLst>
      <p:ext uri="{BB962C8B-B14F-4D97-AF65-F5344CB8AC3E}">
        <p14:creationId xmlns:p14="http://schemas.microsoft.com/office/powerpoint/2010/main" val="126007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36B66F-C1F5-4C6F-8AFE-7A9AC0C34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6184C-EE3B-45AB-BF65-0467BFC8D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F9EF40-3142-7071-220A-6B2E59D3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5" y="-1728788"/>
            <a:ext cx="6794529" cy="31406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 err="1">
                <a:solidFill>
                  <a:schemeClr val="bg2"/>
                </a:solidFill>
                <a:latin typeface="Helvetica" pitchFamily="2" charset="0"/>
              </a:rPr>
              <a:t>Obiettivi</a:t>
            </a:r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kern="1200" cap="all" spc="300" baseline="0" dirty="0" err="1">
                <a:solidFill>
                  <a:schemeClr val="bg2"/>
                </a:solidFill>
                <a:latin typeface="Helvetica" pitchFamily="2" charset="0"/>
              </a:rPr>
              <a:t>dello</a:t>
            </a:r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 studio</a:t>
            </a:r>
          </a:p>
        </p:txBody>
      </p:sp>
      <p:pic>
        <p:nvPicPr>
          <p:cNvPr id="7" name="Graphic 6" descr="Immagine che contiene Utensile da cucina, argenteria, stoviglie, piatto&#10;&#10;Descrizione generata automaticamente">
            <a:extLst>
              <a:ext uri="{FF2B5EF4-FFF2-40B4-BE49-F238E27FC236}">
                <a16:creationId xmlns:a16="http://schemas.microsoft.com/office/drawing/2014/main" id="{3B864DAF-D235-451C-46A6-41956B19B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9" r="8541"/>
          <a:stretch/>
        </p:blipFill>
        <p:spPr>
          <a:xfrm>
            <a:off x="8166129" y="685800"/>
            <a:ext cx="3340072" cy="5486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355E90-53E7-48B5-AB0F-FCFE4C1275F6}"/>
              </a:ext>
            </a:extLst>
          </p:cNvPr>
          <p:cNvSpPr txBox="1"/>
          <p:nvPr/>
        </p:nvSpPr>
        <p:spPr>
          <a:xfrm>
            <a:off x="836220" y="2136338"/>
            <a:ext cx="5795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Principale:</a:t>
            </a: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Classificare immagini di globuli bianchi di individui sani</a:t>
            </a:r>
          </a:p>
          <a:p>
            <a:pPr lvl="1"/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Complementari:</a:t>
            </a: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Studiare la struttura dei dati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Trovare il metodo di classificazione più efficiente</a:t>
            </a:r>
          </a:p>
        </p:txBody>
      </p:sp>
    </p:spTree>
    <p:extLst>
      <p:ext uri="{BB962C8B-B14F-4D97-AF65-F5344CB8AC3E}">
        <p14:creationId xmlns:p14="http://schemas.microsoft.com/office/powerpoint/2010/main" val="228819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3DD802-40B9-BCE0-6C7B-37205DFA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1" y="389209"/>
            <a:ext cx="4038599" cy="1427944"/>
          </a:xfrm>
        </p:spPr>
        <p:txBody>
          <a:bodyPr anchor="b">
            <a:normAutofit/>
          </a:bodyPr>
          <a:lstStyle/>
          <a:p>
            <a:pPr algn="ctr"/>
            <a:r>
              <a:rPr lang="it-IT" dirty="0">
                <a:latin typeface="Helvetica" pitchFamily="2" charset="0"/>
              </a:rPr>
              <a:t>Data processing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15D61A-B652-46A3-B9BC-6C07CE7C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6064" y="158935"/>
            <a:ext cx="4304137" cy="3008717"/>
          </a:xfrm>
          <a:prstGeom prst="rect">
            <a:avLst/>
          </a:prstGeom>
        </p:spPr>
      </p:pic>
      <p:pic>
        <p:nvPicPr>
          <p:cNvPr id="5" name="Segnaposto contenuto 4" descr="Immagine che contiene violetto, viola, schermata&#10;&#10;Descrizione generata automaticamente">
            <a:extLst>
              <a:ext uri="{FF2B5EF4-FFF2-40B4-BE49-F238E27FC236}">
                <a16:creationId xmlns:a16="http://schemas.microsoft.com/office/drawing/2014/main" id="{32450BF2-A613-499C-10A9-4026BEDA2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7" y="3326587"/>
            <a:ext cx="6432146" cy="1270346"/>
          </a:xfrm>
          <a:prstGeom prst="rect">
            <a:avLst/>
          </a:prstGeom>
        </p:spPr>
      </p:pic>
      <p:pic>
        <p:nvPicPr>
          <p:cNvPr id="7" name="Segnaposto contenuto 6" descr="Immagine che contiene arte, modello&#10;&#10;Descrizione generata automaticamente">
            <a:extLst>
              <a:ext uri="{FF2B5EF4-FFF2-40B4-BE49-F238E27FC236}">
                <a16:creationId xmlns:a16="http://schemas.microsoft.com/office/drawing/2014/main" id="{B998491A-60AA-69A6-09C4-100A819D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27" y="5046049"/>
            <a:ext cx="6432146" cy="127034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C53BBE4-C445-5F02-96D4-2DD1515B8AA5}"/>
              </a:ext>
            </a:extLst>
          </p:cNvPr>
          <p:cNvSpPr txBox="1"/>
          <p:nvPr/>
        </p:nvSpPr>
        <p:spPr>
          <a:xfrm>
            <a:off x="7160682" y="2206362"/>
            <a:ext cx="4652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Rimosse 3 classi : </a:t>
            </a:r>
            <a:r>
              <a:rPr lang="it-IT" sz="1600" dirty="0" err="1">
                <a:latin typeface="Helvetica" pitchFamily="2" charset="0"/>
              </a:rPr>
              <a:t>ig</a:t>
            </a:r>
            <a:r>
              <a:rPr lang="it-IT" sz="1600" dirty="0">
                <a:latin typeface="Helvetica" pitchFamily="2" charset="0"/>
              </a:rPr>
              <a:t>, </a:t>
            </a:r>
            <a:r>
              <a:rPr lang="it-IT" sz="1600" dirty="0" err="1">
                <a:latin typeface="Helvetica" pitchFamily="2" charset="0"/>
              </a:rPr>
              <a:t>platelet</a:t>
            </a:r>
            <a:r>
              <a:rPr lang="it-IT" sz="1600" dirty="0">
                <a:latin typeface="Helvetica" pitchFamily="2" charset="0"/>
              </a:rPr>
              <a:t>, </a:t>
            </a:r>
            <a:r>
              <a:rPr lang="it-IT" sz="1600" dirty="0" err="1">
                <a:latin typeface="Helvetica" pitchFamily="2" charset="0"/>
              </a:rPr>
              <a:t>erythroblast</a:t>
            </a:r>
            <a:endParaRPr lang="it-IT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Riduzione della risoluzione delle immagini da 360x363 a 64x64</a:t>
            </a:r>
          </a:p>
          <a:p>
            <a:endParaRPr lang="it-IT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Normalizzato per ogni pixel in scala da 0 a 1 per ciascun canale colore (RGB)</a:t>
            </a:r>
          </a:p>
          <a:p>
            <a:endParaRPr lang="it-IT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Standardizzato</a:t>
            </a:r>
          </a:p>
        </p:txBody>
      </p:sp>
    </p:spTree>
    <p:extLst>
      <p:ext uri="{BB962C8B-B14F-4D97-AF65-F5344CB8AC3E}">
        <p14:creationId xmlns:p14="http://schemas.microsoft.com/office/powerpoint/2010/main" val="340160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997E876-F7C5-4CA8-91A1-300A03F3B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9784B5-1740-4035-A6B9-146373A3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9A9B47-F632-B32E-180D-14B71345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64947"/>
            <a:ext cx="4043595" cy="30462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Unsupervised learning</a:t>
            </a:r>
          </a:p>
        </p:txBody>
      </p:sp>
      <p:pic>
        <p:nvPicPr>
          <p:cNvPr id="37" name="Segnaposto contenuto 36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F3808E2C-B77C-DE1A-52B3-347283F6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318" y="3206610"/>
            <a:ext cx="6397822" cy="3497001"/>
          </a:xfrm>
        </p:spPr>
      </p:pic>
      <p:pic>
        <p:nvPicPr>
          <p:cNvPr id="39" name="Immagine 38" descr="Immagine che contiene schermata, Policromia&#10;&#10;Descrizione generata automaticamente">
            <a:extLst>
              <a:ext uri="{FF2B5EF4-FFF2-40B4-BE49-F238E27FC236}">
                <a16:creationId xmlns:a16="http://schemas.microsoft.com/office/drawing/2014/main" id="{DE4989F2-D725-226E-5BCB-20F46965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91" y="154389"/>
            <a:ext cx="5221214" cy="2853876"/>
          </a:xfrm>
          <a:prstGeom prst="rect">
            <a:avLst/>
          </a:prstGeom>
        </p:spPr>
      </p:pic>
      <p:pic>
        <p:nvPicPr>
          <p:cNvPr id="43" name="Immagine 42" descr="Immagine che contiene testo, schermata, diagramma, mappa&#10;&#10;Descrizione generata automaticamente">
            <a:extLst>
              <a:ext uri="{FF2B5EF4-FFF2-40B4-BE49-F238E27FC236}">
                <a16:creationId xmlns:a16="http://schemas.microsoft.com/office/drawing/2014/main" id="{A9BABEE6-9075-0629-F04E-D774A07A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497" y="183301"/>
            <a:ext cx="2538842" cy="2555047"/>
          </a:xfrm>
          <a:prstGeom prst="rect">
            <a:avLst/>
          </a:prstGeom>
        </p:spPr>
      </p:pic>
      <p:pic>
        <p:nvPicPr>
          <p:cNvPr id="45" name="Immagine 44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3A7918A1-C5EE-2A6A-11BC-D99332DEF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7" y="3239415"/>
            <a:ext cx="3632635" cy="3274611"/>
          </a:xfrm>
          <a:prstGeom prst="rect">
            <a:avLst/>
          </a:prstGeom>
          <a:ln>
            <a:solidFill>
              <a:srgbClr val="4974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C2071D36-4B33-6148-75BE-CC804CC8A56A}"/>
              </a:ext>
            </a:extLst>
          </p:cNvPr>
          <p:cNvSpPr/>
          <p:nvPr/>
        </p:nvSpPr>
        <p:spPr>
          <a:xfrm>
            <a:off x="1888435" y="3429000"/>
            <a:ext cx="450574" cy="232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836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8AC37F4-463B-46BC-99B5-D1C7A6E2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3CDD598B-FD22-4A82-9548-F3E60665D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AAF87-E537-F430-05A8-EDEEF6C4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076547"/>
            <a:ext cx="3390900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Supervised learning</a:t>
            </a:r>
          </a:p>
        </p:txBody>
      </p:sp>
      <p:pic>
        <p:nvPicPr>
          <p:cNvPr id="11" name="Immagine 10" descr="Immagine che contiene testo, schermata, diagramma, quadrato&#10;&#10;Descrizione generata automaticamente">
            <a:extLst>
              <a:ext uri="{FF2B5EF4-FFF2-40B4-BE49-F238E27FC236}">
                <a16:creationId xmlns:a16="http://schemas.microsoft.com/office/drawing/2014/main" id="{884565C5-6D00-6522-B65B-3066A3C2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034" y="668486"/>
            <a:ext cx="2845166" cy="2567763"/>
          </a:xfrm>
          <a:prstGeom prst="rect">
            <a:avLst/>
          </a:prstGeom>
        </p:spPr>
      </p:pic>
      <p:pic>
        <p:nvPicPr>
          <p:cNvPr id="9" name="Immagine 8" descr="Immagine che contiene testo, schermata, diagramma, quadrato&#10;&#10;Descrizione generata automaticamente">
            <a:extLst>
              <a:ext uri="{FF2B5EF4-FFF2-40B4-BE49-F238E27FC236}">
                <a16:creationId xmlns:a16="http://schemas.microsoft.com/office/drawing/2014/main" id="{92314D48-F190-0803-3912-20EA4737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034" y="3621751"/>
            <a:ext cx="2845166" cy="2567763"/>
          </a:xfrm>
          <a:prstGeom prst="rect">
            <a:avLst/>
          </a:prstGeom>
        </p:spPr>
      </p:pic>
      <p:pic>
        <p:nvPicPr>
          <p:cNvPr id="7" name="Immagine 6" descr="Immagine che contiene testo, schermata, diagramma, quadrato&#10;&#10;Descrizione generata automaticamente">
            <a:extLst>
              <a:ext uri="{FF2B5EF4-FFF2-40B4-BE49-F238E27FC236}">
                <a16:creationId xmlns:a16="http://schemas.microsoft.com/office/drawing/2014/main" id="{A78A9E2A-E017-3B87-2B71-92F29DC4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28" y="713507"/>
            <a:ext cx="2845166" cy="2567763"/>
          </a:xfrm>
          <a:prstGeom prst="rect">
            <a:avLst/>
          </a:prstGeom>
        </p:spPr>
      </p:pic>
      <p:pic>
        <p:nvPicPr>
          <p:cNvPr id="5" name="Segnaposto contenuto 4" descr="Immagine che contiene testo, schermata, diagramma, quadrato&#10;&#10;Descrizione generata automaticamente">
            <a:extLst>
              <a:ext uri="{FF2B5EF4-FFF2-40B4-BE49-F238E27FC236}">
                <a16:creationId xmlns:a16="http://schemas.microsoft.com/office/drawing/2014/main" id="{DED94173-620C-6372-6E88-D0CD1247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48228" y="3621750"/>
            <a:ext cx="2845166" cy="25677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D32FED5-BE36-6C5F-6EDE-D923E727DB20}"/>
              </a:ext>
            </a:extLst>
          </p:cNvPr>
          <p:cNvSpPr txBox="1"/>
          <p:nvPr/>
        </p:nvSpPr>
        <p:spPr>
          <a:xfrm>
            <a:off x="685800" y="2404107"/>
            <a:ext cx="3776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Test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accuracy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:</a:t>
            </a: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K-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Nearest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Neighbors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(73%)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Naïve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Bayes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(79%)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Adaboost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(86%)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Random </a:t>
            </a:r>
            <a:r>
              <a:rPr lang="it-IT" dirty="0" err="1">
                <a:solidFill>
                  <a:schemeClr val="bg2"/>
                </a:solidFill>
                <a:latin typeface="Helvetica" pitchFamily="2" charset="0"/>
              </a:rPr>
              <a:t>Forest</a:t>
            </a: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 (91%)</a:t>
            </a:r>
          </a:p>
        </p:txBody>
      </p:sp>
    </p:spTree>
    <p:extLst>
      <p:ext uri="{BB962C8B-B14F-4D97-AF65-F5344CB8AC3E}">
        <p14:creationId xmlns:p14="http://schemas.microsoft.com/office/powerpoint/2010/main" val="306496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6CBEDF9-B8A9-44B1-9BA8-A667FC2AD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BCF0FD-CFAA-467C-B2E0-19F3835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9CD0C5-C5B0-8AE8-20AF-6B9EF9F3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799"/>
            <a:ext cx="3143250" cy="5486402"/>
          </a:xfrm>
        </p:spPr>
        <p:txBody>
          <a:bodyPr anchor="ctr">
            <a:normAutofit/>
          </a:bodyPr>
          <a:lstStyle/>
          <a:p>
            <a:pPr algn="just"/>
            <a:r>
              <a:rPr lang="it-IT" b="1" dirty="0">
                <a:latin typeface="Helvetica" pitchFamily="2" charset="0"/>
              </a:rPr>
              <a:t>S</a:t>
            </a:r>
            <a:r>
              <a:rPr lang="it-IT" dirty="0">
                <a:latin typeface="Helvetica" pitchFamily="2" charset="0"/>
              </a:rPr>
              <a:t>upport </a:t>
            </a:r>
            <a:r>
              <a:rPr lang="it-IT" b="1" dirty="0" err="1">
                <a:latin typeface="Helvetica" pitchFamily="2" charset="0"/>
              </a:rPr>
              <a:t>v</a:t>
            </a:r>
            <a:r>
              <a:rPr lang="it-IT" dirty="0" err="1">
                <a:latin typeface="Helvetica" pitchFamily="2" charset="0"/>
              </a:rPr>
              <a:t>ector</a:t>
            </a:r>
            <a:r>
              <a:rPr lang="it-IT" dirty="0">
                <a:latin typeface="Helvetica" pitchFamily="2" charset="0"/>
              </a:rPr>
              <a:t> </a:t>
            </a:r>
            <a:r>
              <a:rPr lang="it-IT" b="1" dirty="0">
                <a:latin typeface="Helvetica" pitchFamily="2" charset="0"/>
              </a:rPr>
              <a:t>m</a:t>
            </a:r>
            <a:r>
              <a:rPr lang="it-IT" dirty="0">
                <a:latin typeface="Helvetica" pitchFamily="2" charset="0"/>
              </a:rPr>
              <a:t>achine </a:t>
            </a:r>
            <a:r>
              <a:rPr lang="it-IT" b="1" dirty="0" err="1">
                <a:latin typeface="Helvetica" pitchFamily="2" charset="0"/>
              </a:rPr>
              <a:t>m</a:t>
            </a:r>
            <a:r>
              <a:rPr lang="it-IT" dirty="0" err="1">
                <a:latin typeface="Helvetica" pitchFamily="2" charset="0"/>
              </a:rPr>
              <a:t>ulticlass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29" name="Immagine 2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C3E52E84-C8DE-87E2-D305-45ABAC07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37" y="138736"/>
            <a:ext cx="4212625" cy="3311366"/>
          </a:xfrm>
          <a:prstGeom prst="rect">
            <a:avLst/>
          </a:prstGeom>
        </p:spPr>
      </p:pic>
      <p:pic>
        <p:nvPicPr>
          <p:cNvPr id="39" name="Immagine 38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0D49CA75-37CE-1271-FB69-D73A2A3A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67" y="3450102"/>
            <a:ext cx="4239468" cy="3332467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AFBE77F-6CBE-2F55-5475-107B519DC39E}"/>
              </a:ext>
            </a:extLst>
          </p:cNvPr>
          <p:cNvSpPr txBox="1"/>
          <p:nvPr/>
        </p:nvSpPr>
        <p:spPr>
          <a:xfrm>
            <a:off x="5262548" y="5943122"/>
            <a:ext cx="275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Helvetica" pitchFamily="2" charset="0"/>
              </a:rPr>
              <a:t>SVMM  </a:t>
            </a:r>
            <a:r>
              <a:rPr lang="it-IT" sz="1600" dirty="0" err="1">
                <a:latin typeface="Helvetica" pitchFamily="2" charset="0"/>
              </a:rPr>
              <a:t>Gaussian</a:t>
            </a:r>
            <a:r>
              <a:rPr lang="it-IT" sz="1600" dirty="0">
                <a:latin typeface="Helvetica" pitchFamily="2" charset="0"/>
              </a:rPr>
              <a:t> Kernel</a:t>
            </a:r>
          </a:p>
          <a:p>
            <a:r>
              <a:rPr lang="it-IT" sz="1600" dirty="0">
                <a:latin typeface="Helvetica" pitchFamily="2" charset="0"/>
              </a:rPr>
              <a:t>Test </a:t>
            </a:r>
            <a:r>
              <a:rPr lang="it-IT" sz="1600" dirty="0" err="1">
                <a:latin typeface="Helvetica" pitchFamily="2" charset="0"/>
              </a:rPr>
              <a:t>Accuracy</a:t>
            </a:r>
            <a:r>
              <a:rPr lang="it-IT" sz="1600" dirty="0">
                <a:latin typeface="Helvetica" pitchFamily="2" charset="0"/>
              </a:rPr>
              <a:t> (58%)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1E9B9ED-26E0-2C0D-1E9D-CCD497A7A366}"/>
              </a:ext>
            </a:extLst>
          </p:cNvPr>
          <p:cNvSpPr txBox="1"/>
          <p:nvPr/>
        </p:nvSpPr>
        <p:spPr>
          <a:xfrm>
            <a:off x="8564262" y="308067"/>
            <a:ext cx="275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Helvetica" pitchFamily="2" charset="0"/>
              </a:rPr>
              <a:t>SVMM  Linear Kernel</a:t>
            </a:r>
          </a:p>
          <a:p>
            <a:r>
              <a:rPr lang="it-IT" sz="1600" dirty="0">
                <a:latin typeface="Helvetica" pitchFamily="2" charset="0"/>
              </a:rPr>
              <a:t>Test </a:t>
            </a:r>
            <a:r>
              <a:rPr lang="it-IT" sz="1600" dirty="0" err="1">
                <a:latin typeface="Helvetica" pitchFamily="2" charset="0"/>
              </a:rPr>
              <a:t>Accuracy</a:t>
            </a:r>
            <a:r>
              <a:rPr lang="it-IT" sz="1600" dirty="0">
                <a:latin typeface="Helvetica" pitchFamily="2" charset="0"/>
              </a:rPr>
              <a:t> (57%)</a:t>
            </a:r>
          </a:p>
        </p:txBody>
      </p:sp>
    </p:spTree>
    <p:extLst>
      <p:ext uri="{BB962C8B-B14F-4D97-AF65-F5344CB8AC3E}">
        <p14:creationId xmlns:p14="http://schemas.microsoft.com/office/powerpoint/2010/main" val="34762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C4D50C41-5487-4C6D-B233-2DC613D05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0767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2B1A55-5FC8-12A9-9B69-5ED21952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411" y="685799"/>
            <a:ext cx="4273522" cy="5486400"/>
          </a:xfrm>
        </p:spPr>
        <p:txBody>
          <a:bodyPr anchor="ctr">
            <a:normAutofit/>
          </a:bodyPr>
          <a:lstStyle/>
          <a:p>
            <a:pPr algn="ctr"/>
            <a:r>
              <a:rPr lang="it-IT" b="1" dirty="0">
                <a:latin typeface="Helvetica" pitchFamily="2" charset="0"/>
              </a:rPr>
              <a:t>SVMM</a:t>
            </a:r>
            <a:r>
              <a:rPr lang="it-IT" dirty="0">
                <a:latin typeface="Helvetica" pitchFamily="2" charset="0"/>
              </a:rPr>
              <a:t> alta </a:t>
            </a:r>
            <a:r>
              <a:rPr lang="it-IT" dirty="0" err="1">
                <a:latin typeface="Helvetica" pitchFamily="2" charset="0"/>
              </a:rPr>
              <a:t>dimensionalitÀ</a:t>
            </a:r>
            <a:endParaRPr lang="it-IT" dirty="0">
              <a:latin typeface="Helvetica" pitchFamily="2" charset="0"/>
            </a:endParaRPr>
          </a:p>
        </p:txBody>
      </p:sp>
      <p:pic>
        <p:nvPicPr>
          <p:cNvPr id="18" name="Immagine 17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BA21C041-E75F-FDAB-5043-DF014479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703" y="200025"/>
            <a:ext cx="3855057" cy="3479191"/>
          </a:xfrm>
          <a:prstGeom prst="rect">
            <a:avLst/>
          </a:prstGeom>
        </p:spPr>
      </p:pic>
      <p:pic>
        <p:nvPicPr>
          <p:cNvPr id="16" name="Segnaposto contenuto 15" descr="Immagine che contiene testo, schermata, diagramma, quadrato&#10;&#10;Descrizione generata automaticamente">
            <a:extLst>
              <a:ext uri="{FF2B5EF4-FFF2-40B4-BE49-F238E27FC236}">
                <a16:creationId xmlns:a16="http://schemas.microsoft.com/office/drawing/2014/main" id="{9E46EBCE-4737-ABF3-16C7-CF7BA66C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91" y="3228606"/>
            <a:ext cx="3855057" cy="347919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5E87698-3CC2-A393-C3B6-801CE95F2925}"/>
              </a:ext>
            </a:extLst>
          </p:cNvPr>
          <p:cNvSpPr txBox="1"/>
          <p:nvPr/>
        </p:nvSpPr>
        <p:spPr>
          <a:xfrm>
            <a:off x="8435352" y="362633"/>
            <a:ext cx="275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Helvetica" pitchFamily="2" charset="0"/>
              </a:rPr>
              <a:t>SVMM Linear Kernel</a:t>
            </a:r>
          </a:p>
          <a:p>
            <a:r>
              <a:rPr lang="it-IT" sz="1600" dirty="0">
                <a:latin typeface="Helvetica" pitchFamily="2" charset="0"/>
              </a:rPr>
              <a:t>Test </a:t>
            </a:r>
            <a:r>
              <a:rPr lang="it-IT" sz="1600" dirty="0" err="1">
                <a:latin typeface="Helvetica" pitchFamily="2" charset="0"/>
              </a:rPr>
              <a:t>Accuracy</a:t>
            </a:r>
            <a:r>
              <a:rPr lang="it-IT" sz="1600" dirty="0">
                <a:latin typeface="Helvetica" pitchFamily="2" charset="0"/>
              </a:rPr>
              <a:t> (90%)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340ED47-CC38-7E4F-3A29-C6ABDEA0E25D}"/>
              </a:ext>
            </a:extLst>
          </p:cNvPr>
          <p:cNvSpPr txBox="1"/>
          <p:nvPr/>
        </p:nvSpPr>
        <p:spPr>
          <a:xfrm>
            <a:off x="5677865" y="5960414"/>
            <a:ext cx="275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Helvetica" pitchFamily="2" charset="0"/>
              </a:rPr>
              <a:t>SVMM  </a:t>
            </a:r>
            <a:r>
              <a:rPr lang="it-IT" sz="1600" dirty="0" err="1">
                <a:latin typeface="Helvetica" pitchFamily="2" charset="0"/>
              </a:rPr>
              <a:t>Gaussian</a:t>
            </a:r>
            <a:r>
              <a:rPr lang="it-IT" sz="1600" dirty="0">
                <a:latin typeface="Helvetica" pitchFamily="2" charset="0"/>
              </a:rPr>
              <a:t> Kernel</a:t>
            </a:r>
          </a:p>
          <a:p>
            <a:r>
              <a:rPr lang="it-IT" sz="1600" dirty="0">
                <a:latin typeface="Helvetica" pitchFamily="2" charset="0"/>
              </a:rPr>
              <a:t>Test </a:t>
            </a:r>
            <a:r>
              <a:rPr lang="it-IT" sz="1600" dirty="0" err="1">
                <a:latin typeface="Helvetica" pitchFamily="2" charset="0"/>
              </a:rPr>
              <a:t>Accuracy</a:t>
            </a:r>
            <a:r>
              <a:rPr lang="it-IT" sz="1600" dirty="0">
                <a:latin typeface="Helvetica" pitchFamily="2" charset="0"/>
              </a:rPr>
              <a:t> (89%)</a:t>
            </a:r>
          </a:p>
        </p:txBody>
      </p:sp>
    </p:spTree>
    <p:extLst>
      <p:ext uri="{BB962C8B-B14F-4D97-AF65-F5344CB8AC3E}">
        <p14:creationId xmlns:p14="http://schemas.microsoft.com/office/powerpoint/2010/main" val="289374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1AAF87-E537-F430-05A8-EDEEF6C4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61" y="765712"/>
            <a:ext cx="3057379" cy="1359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 dirty="0">
                <a:solidFill>
                  <a:schemeClr val="bg2"/>
                </a:solidFill>
                <a:latin typeface="Helvetica" pitchFamily="2" charset="0"/>
              </a:rPr>
              <a:t>Deep learning</a:t>
            </a:r>
          </a:p>
        </p:txBody>
      </p:sp>
      <p:pic>
        <p:nvPicPr>
          <p:cNvPr id="8" name="Segnaposto contenuto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69631B8-1FAD-8126-2EB2-68E3719D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0" y="1878568"/>
            <a:ext cx="7296150" cy="31008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D436C2-1869-263C-4A74-416F368D7DB3}"/>
              </a:ext>
            </a:extLst>
          </p:cNvPr>
          <p:cNvSpPr txBox="1"/>
          <p:nvPr/>
        </p:nvSpPr>
        <p:spPr>
          <a:xfrm>
            <a:off x="1122068" y="2881331"/>
            <a:ext cx="3057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Modelli:</a:t>
            </a:r>
          </a:p>
          <a:p>
            <a:endParaRPr lang="it-IT" dirty="0">
              <a:solidFill>
                <a:schemeClr val="bg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FC1ReLU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FC3ReLU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CNN1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/>
                </a:solidFill>
                <a:latin typeface="Helvetica" pitchFamily="2" charset="0"/>
              </a:rPr>
              <a:t>CNN3</a:t>
            </a:r>
          </a:p>
        </p:txBody>
      </p:sp>
    </p:spTree>
    <p:extLst>
      <p:ext uri="{BB962C8B-B14F-4D97-AF65-F5344CB8AC3E}">
        <p14:creationId xmlns:p14="http://schemas.microsoft.com/office/powerpoint/2010/main" val="325004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2B8320-564A-9266-8810-4D16CDF6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83" y="4587120"/>
            <a:ext cx="9486900" cy="8451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tx2"/>
                </a:solidFill>
                <a:latin typeface="Helvetica" pitchFamily="2" charset="0"/>
              </a:rPr>
              <a:t>Train vs test </a:t>
            </a:r>
            <a:r>
              <a:rPr lang="en-US" sz="3600" kern="1200" cap="all" spc="300" baseline="0" dirty="0" err="1">
                <a:solidFill>
                  <a:schemeClr val="tx2"/>
                </a:solidFill>
                <a:latin typeface="Helvetica" pitchFamily="2" charset="0"/>
              </a:rPr>
              <a:t>dei</a:t>
            </a:r>
            <a:r>
              <a:rPr lang="en-US" sz="3600" kern="1200" cap="all" spc="300" baseline="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sz="3600" kern="1200" cap="all" spc="300" baseline="0" dirty="0" err="1">
                <a:solidFill>
                  <a:schemeClr val="tx2"/>
                </a:solidFill>
                <a:latin typeface="Helvetica" pitchFamily="2" charset="0"/>
              </a:rPr>
              <a:t>modelli</a:t>
            </a:r>
            <a:r>
              <a:rPr lang="en-US" sz="3600" kern="1200" cap="all" spc="300" baseline="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sz="3600" kern="1200" cap="all" spc="300" baseline="0" dirty="0" err="1">
                <a:solidFill>
                  <a:schemeClr val="tx2"/>
                </a:solidFill>
                <a:latin typeface="Helvetica" pitchFamily="2" charset="0"/>
              </a:rPr>
              <a:t>migliori</a:t>
            </a:r>
            <a:endParaRPr lang="en-US" sz="3600" kern="1200" cap="all" spc="300" baseline="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688112C2-6A6A-768F-8AF3-86B81BE7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5" y="1183686"/>
            <a:ext cx="4645528" cy="2717634"/>
          </a:xfrm>
          <a:prstGeom prst="rect">
            <a:avLst/>
          </a:prstGeom>
        </p:spPr>
      </p:pic>
      <p:pic>
        <p:nvPicPr>
          <p:cNvPr id="5" name="Segnaposto contenuto 4" descr="Immagine che contiene Diagramma, diagramma, linea, schermata&#10;&#10;Descrizione generata automaticamente">
            <a:extLst>
              <a:ext uri="{FF2B5EF4-FFF2-40B4-BE49-F238E27FC236}">
                <a16:creationId xmlns:a16="http://schemas.microsoft.com/office/drawing/2014/main" id="{C05E4197-7470-D41A-75A8-D77AFB420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6754" y="1206914"/>
            <a:ext cx="4645529" cy="2694406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3B42C761-816D-F175-3EE3-08BD4C9F727F}"/>
              </a:ext>
            </a:extLst>
          </p:cNvPr>
          <p:cNvGrpSpPr/>
          <p:nvPr/>
        </p:nvGrpSpPr>
        <p:grpSpPr>
          <a:xfrm>
            <a:off x="1678705" y="3856599"/>
            <a:ext cx="5421554" cy="541718"/>
            <a:chOff x="1684132" y="3930834"/>
            <a:chExt cx="4317610" cy="585248"/>
          </a:xfrm>
          <a:effectLst>
            <a:outerShdw dist="50800" sx="1000" sy="1000" algn="ctr" rotWithShape="0">
              <a:srgbClr val="000000"/>
            </a:outerShdw>
          </a:effectLst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3F640EA-B149-33DF-65AB-581635C78190}"/>
                </a:ext>
              </a:extLst>
            </p:cNvPr>
            <p:cNvSpPr txBox="1"/>
            <p:nvPr/>
          </p:nvSpPr>
          <p:spPr>
            <a:xfrm>
              <a:off x="1684132" y="4216825"/>
              <a:ext cx="4317610" cy="29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latin typeface="Helvetica" pitchFamily="2" charset="0"/>
                </a:rPr>
                <a:t>Test </a:t>
              </a:r>
              <a:r>
                <a:rPr lang="it-IT" sz="1200" dirty="0" err="1">
                  <a:latin typeface="Helvetica" pitchFamily="2" charset="0"/>
                </a:rPr>
                <a:t>Accuracy</a:t>
              </a:r>
              <a:r>
                <a:rPr lang="it-IT" sz="1200" dirty="0">
                  <a:latin typeface="Helvetica" pitchFamily="2" charset="0"/>
                </a:rPr>
                <a:t>: 95.67%	                Test Loss: 0.1465 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646704F-874B-A242-DCB5-426F95536D23}"/>
                </a:ext>
              </a:extLst>
            </p:cNvPr>
            <p:cNvSpPr txBox="1"/>
            <p:nvPr/>
          </p:nvSpPr>
          <p:spPr>
            <a:xfrm>
              <a:off x="1684132" y="3930834"/>
              <a:ext cx="4317610" cy="29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latin typeface="Helvetica" pitchFamily="2" charset="0"/>
                </a:rPr>
                <a:t>Train </a:t>
              </a:r>
              <a:r>
                <a:rPr lang="it-IT" sz="1200" dirty="0" err="1">
                  <a:latin typeface="Helvetica" pitchFamily="2" charset="0"/>
                </a:rPr>
                <a:t>Accuracy</a:t>
              </a:r>
              <a:r>
                <a:rPr lang="it-IT" sz="1200" dirty="0">
                  <a:latin typeface="Helvetica" pitchFamily="2" charset="0"/>
                </a:rPr>
                <a:t>: 98.99%	                Train Loss: 0.0561 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B5766BF-9842-A4B6-D34B-4460CB8370C4}"/>
              </a:ext>
            </a:extLst>
          </p:cNvPr>
          <p:cNvGrpSpPr/>
          <p:nvPr/>
        </p:nvGrpSpPr>
        <p:grpSpPr>
          <a:xfrm>
            <a:off x="6724272" y="3862736"/>
            <a:ext cx="5421554" cy="541718"/>
            <a:chOff x="1693352" y="3930836"/>
            <a:chExt cx="4317610" cy="585249"/>
          </a:xfrm>
          <a:effectLst>
            <a:outerShdw dist="50800" sx="1000" sy="1000" algn="ctr" rotWithShape="0">
              <a:srgbClr val="000000"/>
            </a:outerShdw>
          </a:effectLst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DF9E32C-A796-C086-9BBF-DEEA26C8271F}"/>
                </a:ext>
              </a:extLst>
            </p:cNvPr>
            <p:cNvSpPr txBox="1"/>
            <p:nvPr/>
          </p:nvSpPr>
          <p:spPr>
            <a:xfrm>
              <a:off x="1693352" y="4216828"/>
              <a:ext cx="4317610" cy="29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latin typeface="Helvetica" pitchFamily="2" charset="0"/>
                </a:rPr>
                <a:t>Test </a:t>
              </a:r>
              <a:r>
                <a:rPr lang="it-IT" sz="1200" dirty="0" err="1">
                  <a:latin typeface="Helvetica" pitchFamily="2" charset="0"/>
                </a:rPr>
                <a:t>Accuracy</a:t>
              </a:r>
              <a:r>
                <a:rPr lang="it-IT" sz="1200" dirty="0">
                  <a:latin typeface="Helvetica" pitchFamily="2" charset="0"/>
                </a:rPr>
                <a:t>: 93.82%	                Test Loss: 0.2214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938B70-7730-94E8-808B-36D782BAAF43}"/>
                </a:ext>
              </a:extLst>
            </p:cNvPr>
            <p:cNvSpPr txBox="1"/>
            <p:nvPr/>
          </p:nvSpPr>
          <p:spPr>
            <a:xfrm>
              <a:off x="1693352" y="3930836"/>
              <a:ext cx="4317610" cy="29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latin typeface="Helvetica" pitchFamily="2" charset="0"/>
                </a:rPr>
                <a:t>Train </a:t>
              </a:r>
              <a:r>
                <a:rPr lang="it-IT" sz="1200" dirty="0" err="1">
                  <a:latin typeface="Helvetica" pitchFamily="2" charset="0"/>
                </a:rPr>
                <a:t>Accuracy</a:t>
              </a:r>
              <a:r>
                <a:rPr lang="it-IT" sz="1200" dirty="0">
                  <a:latin typeface="Helvetica" pitchFamily="2" charset="0"/>
                </a:rPr>
                <a:t>: 99.35%	                Train Loss: 0.0320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5499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281</Words>
  <Application>Microsoft Macintosh PowerPoint</Application>
  <PresentationFormat>Widescreen</PresentationFormat>
  <Paragraphs>63</Paragraphs>
  <Slides>13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Arial</vt:lpstr>
      <vt:lpstr>Gill Sans MT</vt:lpstr>
      <vt:lpstr>Goudy Old Style</vt:lpstr>
      <vt:lpstr>Helvetica</vt:lpstr>
      <vt:lpstr>Wingdings</vt:lpstr>
      <vt:lpstr>ClassicFrameVTI</vt:lpstr>
      <vt:lpstr>Classificazione di globuli bianchi con tecniche di machine learning</vt:lpstr>
      <vt:lpstr>Obiettivi dello studio</vt:lpstr>
      <vt:lpstr>Data processing</vt:lpstr>
      <vt:lpstr>Unsupervised learning</vt:lpstr>
      <vt:lpstr>Supervised learning</vt:lpstr>
      <vt:lpstr>Support vector machine multiclass</vt:lpstr>
      <vt:lpstr>SVMM alta dimensionalitÀ</vt:lpstr>
      <vt:lpstr>Deep learning</vt:lpstr>
      <vt:lpstr>Train vs test dei modelli migliori</vt:lpstr>
      <vt:lpstr>Attention map</vt:lpstr>
      <vt:lpstr>Casi di interesse</vt:lpstr>
      <vt:lpstr>Si possono generalizzarE queste motivazioni? 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MINGRONE TOMMASO [SM3201286]</dc:creator>
  <cp:lastModifiedBy>MINGRONE TOMMASO [SM3201286]</cp:lastModifiedBy>
  <cp:revision>43</cp:revision>
  <dcterms:created xsi:type="dcterms:W3CDTF">2024-06-17T07:27:06Z</dcterms:created>
  <dcterms:modified xsi:type="dcterms:W3CDTF">2024-06-26T16:31:23Z</dcterms:modified>
</cp:coreProperties>
</file>